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0" r:id="rId2"/>
    <p:sldId id="261" r:id="rId3"/>
    <p:sldId id="262" r:id="rId4"/>
    <p:sldId id="263" r:id="rId5"/>
    <p:sldId id="264" r:id="rId6"/>
    <p:sldId id="265" r:id="rId7"/>
  </p:sldIdLst>
  <p:sldSz cx="12192000" cy="6858000"/>
  <p:notesSz cx="6797675" cy="9926638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51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A4BE7-7744-4F3E-BA0C-DE6C55F1AC7C}" type="datetimeFigureOut">
              <a:rPr lang="uk-UA" smtClean="0"/>
              <a:t>06.02.2019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6B88A7-2A5A-4A59-B18D-D739CD0E7E0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95684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1ECEE-38FC-4A55-A935-B696FCB8E6A2}" type="datetimeFigureOut">
              <a:rPr lang="uk-UA" smtClean="0"/>
              <a:t>06.02.2019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53EB6-97AC-41A7-8592-FE98DE26A75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7564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1ECEE-38FC-4A55-A935-B696FCB8E6A2}" type="datetimeFigureOut">
              <a:rPr lang="uk-UA" smtClean="0"/>
              <a:t>06.02.2019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53EB6-97AC-41A7-8592-FE98DE26A75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40680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1ECEE-38FC-4A55-A935-B696FCB8E6A2}" type="datetimeFigureOut">
              <a:rPr lang="uk-UA" smtClean="0"/>
              <a:t>06.02.2019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53EB6-97AC-41A7-8592-FE98DE26A75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7162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2A5E2-3C60-4A47-A2FE-3E3D8B8D6FA0}" type="datetimeFigureOut">
              <a:rPr lang="uk-UA" smtClean="0"/>
              <a:t>06.02.2019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172B2-A441-4CD4-83A5-1DBCE9A636E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98383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1ECEE-38FC-4A55-A935-B696FCB8E6A2}" type="datetimeFigureOut">
              <a:rPr lang="uk-UA" smtClean="0"/>
              <a:t>06.02.2019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53EB6-97AC-41A7-8592-FE98DE26A75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50378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1ECEE-38FC-4A55-A935-B696FCB8E6A2}" type="datetimeFigureOut">
              <a:rPr lang="uk-UA" smtClean="0"/>
              <a:t>06.02.2019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53EB6-97AC-41A7-8592-FE98DE26A75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8219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1ECEE-38FC-4A55-A935-B696FCB8E6A2}" type="datetimeFigureOut">
              <a:rPr lang="uk-UA" smtClean="0"/>
              <a:t>06.02.2019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53EB6-97AC-41A7-8592-FE98DE26A75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7497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1ECEE-38FC-4A55-A935-B696FCB8E6A2}" type="datetimeFigureOut">
              <a:rPr lang="uk-UA" smtClean="0"/>
              <a:t>06.02.2019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53EB6-97AC-41A7-8592-FE98DE26A75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64167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1ECEE-38FC-4A55-A935-B696FCB8E6A2}" type="datetimeFigureOut">
              <a:rPr lang="uk-UA" smtClean="0"/>
              <a:t>06.02.2019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53EB6-97AC-41A7-8592-FE98DE26A75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14790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1ECEE-38FC-4A55-A935-B696FCB8E6A2}" type="datetimeFigureOut">
              <a:rPr lang="uk-UA" smtClean="0"/>
              <a:t>06.02.2019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53EB6-97AC-41A7-8592-FE98DE26A75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23042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1ECEE-38FC-4A55-A935-B696FCB8E6A2}" type="datetimeFigureOut">
              <a:rPr lang="uk-UA" smtClean="0"/>
              <a:t>06.02.2019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53EB6-97AC-41A7-8592-FE98DE26A75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70405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1ECEE-38FC-4A55-A935-B696FCB8E6A2}" type="datetimeFigureOut">
              <a:rPr lang="uk-UA" smtClean="0"/>
              <a:t>06.02.2019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53EB6-97AC-41A7-8592-FE98DE26A75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83712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1ECEE-38FC-4A55-A935-B696FCB8E6A2}" type="datetimeFigureOut">
              <a:rPr lang="uk-UA" smtClean="0"/>
              <a:t>06.02.2019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53EB6-97AC-41A7-8592-FE98DE26A75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3297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805759" y="3155751"/>
            <a:ext cx="10734392" cy="241213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200" dirty="0" smtClean="0"/>
              <a:t>Запровадження надання житлових субсидій у готівковій формі</a:t>
            </a:r>
            <a:endParaRPr lang="uk-UA" sz="4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273" y="0"/>
            <a:ext cx="3509727" cy="28431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33" y="276087"/>
            <a:ext cx="1162478" cy="167396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754566" y="512907"/>
            <a:ext cx="1692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uk-UA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іністерство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соціальної політики України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кутник 12"/>
          <p:cNvSpPr/>
          <p:nvPr/>
        </p:nvSpPr>
        <p:spPr>
          <a:xfrm>
            <a:off x="4590107" y="6165411"/>
            <a:ext cx="25892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>
                <a:solidFill>
                  <a:schemeClr val="bg2">
                    <a:lumMod val="50000"/>
                  </a:schemeClr>
                </a:solidFill>
              </a:rPr>
              <a:t>https://www.msp.gov.ua/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26354" y="952654"/>
            <a:ext cx="5262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#</a:t>
            </a:r>
            <a:r>
              <a:rPr lang="uk-UA" sz="48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УРЯД</a:t>
            </a:r>
            <a:r>
              <a:rPr lang="uk-UA" sz="48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ГРОЙСМАНА</a:t>
            </a:r>
            <a:endParaRPr lang="uk-UA" sz="48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Прямокутник 14"/>
          <p:cNvSpPr/>
          <p:nvPr/>
        </p:nvSpPr>
        <p:spPr>
          <a:xfrm rot="16200000">
            <a:off x="2365689" y="724700"/>
            <a:ext cx="673097" cy="1046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Прямокутник 15"/>
          <p:cNvSpPr/>
          <p:nvPr/>
        </p:nvSpPr>
        <p:spPr>
          <a:xfrm rot="16200000">
            <a:off x="2364013" y="1369247"/>
            <a:ext cx="673097" cy="10465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8477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288174" y="148965"/>
            <a:ext cx="709352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dirty="0" smtClean="0">
                <a:solidFill>
                  <a:srgbClr val="0070C0"/>
                </a:solidFill>
              </a:rPr>
              <a:t>МЕХАНІЗМ </a:t>
            </a:r>
            <a:br>
              <a:rPr lang="uk-UA" sz="4000" b="1" dirty="0" smtClean="0">
                <a:solidFill>
                  <a:srgbClr val="0070C0"/>
                </a:solidFill>
              </a:rPr>
            </a:br>
            <a:r>
              <a:rPr lang="uk-UA" sz="4000" b="1" dirty="0" smtClean="0">
                <a:solidFill>
                  <a:srgbClr val="0070C0"/>
                </a:solidFill>
              </a:rPr>
              <a:t>НАДАННЯ ЖИТЛОВОЇ СУБСИДІЇ У ГОТІВКОВІЙ ФОРМІ:</a:t>
            </a:r>
            <a:br>
              <a:rPr lang="uk-UA" sz="4000" b="1" dirty="0" smtClean="0">
                <a:solidFill>
                  <a:srgbClr val="0070C0"/>
                </a:solidFill>
              </a:rPr>
            </a:br>
            <a:endParaRPr lang="uk-UA" sz="4000" dirty="0">
              <a:solidFill>
                <a:srgbClr val="0070C0"/>
              </a:solidFill>
            </a:endParaRPr>
          </a:p>
        </p:txBody>
      </p:sp>
      <p:sp>
        <p:nvSpPr>
          <p:cNvPr id="6" name="Прямокутник 5"/>
          <p:cNvSpPr/>
          <p:nvPr/>
        </p:nvSpPr>
        <p:spPr>
          <a:xfrm rot="10800000">
            <a:off x="8940742" y="822264"/>
            <a:ext cx="1433542" cy="746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 6"/>
          <p:cNvSpPr/>
          <p:nvPr/>
        </p:nvSpPr>
        <p:spPr>
          <a:xfrm rot="10800000">
            <a:off x="10384385" y="822265"/>
            <a:ext cx="1581090" cy="7197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" name="Picture 4" descr="ÐÐ°ÑÑÐ¸Ð½ÐºÐ¸ Ð¿Ð¾ Ð·Ð°Ð¿ÑÐ¾ÑÑ Ð³ÐµÑÐ± ÑÐºÑÐ°ÑÐ½Ð¸ Ð¶Ð¾Ð²ÑÐ° Ð°ÐºÐ°Ð½ÑÐ¾Ð²ÐºÐ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9724" y="169820"/>
            <a:ext cx="483927" cy="85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663651" y="148965"/>
            <a:ext cx="3441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rgbClr val="0070C0"/>
                </a:solidFill>
              </a:rPr>
              <a:t>Міністерство соціальної політики України</a:t>
            </a:r>
            <a:endParaRPr lang="uk-UA" dirty="0">
              <a:solidFill>
                <a:srgbClr val="0070C0"/>
              </a:solidFill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-201825" y="2122820"/>
            <a:ext cx="11704320" cy="4047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uk-UA" sz="3600" b="1" dirty="0" smtClean="0">
                <a:solidFill>
                  <a:srgbClr val="0070C0"/>
                </a:solidFill>
              </a:rPr>
              <a:t> З 1 березня 2019 </a:t>
            </a:r>
            <a:r>
              <a:rPr lang="uk-UA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року запроваджується надання </a:t>
            </a:r>
            <a:r>
              <a:rPr lang="uk-UA" sz="3600" b="1" dirty="0" smtClean="0">
                <a:solidFill>
                  <a:srgbClr val="0070C0"/>
                </a:solidFill>
              </a:rPr>
              <a:t>субсидії</a:t>
            </a:r>
            <a:r>
              <a:rPr lang="uk-UA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на оплату житлово-комунальних послуг                              </a:t>
            </a:r>
            <a:r>
              <a:rPr lang="uk-UA" sz="3600" b="1" dirty="0" smtClean="0">
                <a:solidFill>
                  <a:srgbClr val="0070C0"/>
                </a:solidFill>
              </a:rPr>
              <a:t>у готівковій формі</a:t>
            </a:r>
            <a:r>
              <a:rPr lang="uk-UA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тобто субсидія виплачуватиметься грошима </a:t>
            </a:r>
            <a:r>
              <a:rPr lang="uk-UA" sz="3600" u="sng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безпосередньо громадянам</a:t>
            </a:r>
            <a:r>
              <a:rPr lang="uk-UA" sz="3600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marL="914400" lvl="1" indent="-45720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uk-UA" sz="3600" b="1" dirty="0" smtClean="0">
                <a:solidFill>
                  <a:srgbClr val="0070C0"/>
                </a:solidFill>
              </a:rPr>
              <a:t> Застосовується до одержувачів</a:t>
            </a:r>
            <a:r>
              <a:rPr lang="uk-UA" sz="3600" dirty="0" smtClean="0">
                <a:solidFill>
                  <a:srgbClr val="0070C0"/>
                </a:solidFill>
              </a:rPr>
              <a:t>,</a:t>
            </a:r>
            <a:r>
              <a:rPr lang="uk-UA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яким </a:t>
            </a:r>
            <a:r>
              <a:rPr lang="uk-UA" sz="3600" b="1" dirty="0" smtClean="0">
                <a:solidFill>
                  <a:srgbClr val="0070C0"/>
                </a:solidFill>
              </a:rPr>
              <a:t>субсидія призначена </a:t>
            </a:r>
            <a:r>
              <a:rPr lang="uk-UA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на поточний опалювальний період починаючи </a:t>
            </a:r>
            <a:r>
              <a:rPr lang="uk-UA" sz="3600" b="1" dirty="0" smtClean="0">
                <a:solidFill>
                  <a:srgbClr val="0070C0"/>
                </a:solidFill>
              </a:rPr>
              <a:t>з жовтня-грудня 2018 р</a:t>
            </a:r>
            <a:r>
              <a:rPr lang="uk-UA" sz="3600" dirty="0" smtClean="0">
                <a:solidFill>
                  <a:srgbClr val="0070C0"/>
                </a:solidFill>
              </a:rPr>
              <a:t>.</a:t>
            </a:r>
            <a:endParaRPr lang="uk-UA" sz="3600" dirty="0">
              <a:solidFill>
                <a:srgbClr val="0070C0"/>
              </a:solidFill>
            </a:endParaRPr>
          </a:p>
        </p:txBody>
      </p:sp>
      <p:cxnSp>
        <p:nvCxnSpPr>
          <p:cNvPr id="12" name="Пряма сполучна лінія 11"/>
          <p:cNvCxnSpPr/>
          <p:nvPr/>
        </p:nvCxnSpPr>
        <p:spPr>
          <a:xfrm>
            <a:off x="425302" y="2122820"/>
            <a:ext cx="6956399" cy="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96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206835" y="148965"/>
            <a:ext cx="783434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dirty="0" smtClean="0">
                <a:solidFill>
                  <a:srgbClr val="0070C0"/>
                </a:solidFill>
              </a:rPr>
              <a:t>Розподіл одержувачів субсидії</a:t>
            </a:r>
            <a:br>
              <a:rPr lang="uk-UA" sz="4000" b="1" dirty="0" smtClean="0">
                <a:solidFill>
                  <a:srgbClr val="0070C0"/>
                </a:solidFill>
              </a:rPr>
            </a:br>
            <a:r>
              <a:rPr lang="uk-UA" sz="4000" b="1" dirty="0" smtClean="0">
                <a:solidFill>
                  <a:srgbClr val="0070C0"/>
                </a:solidFill>
              </a:rPr>
              <a:t> на осіб, які не одержують пенсію, </a:t>
            </a:r>
          </a:p>
          <a:p>
            <a:r>
              <a:rPr lang="uk-UA" sz="4000" b="1" dirty="0" smtClean="0">
                <a:solidFill>
                  <a:srgbClr val="0070C0"/>
                </a:solidFill>
              </a:rPr>
              <a:t>та осіб, які одержують пенсію</a:t>
            </a:r>
            <a:br>
              <a:rPr lang="uk-UA" sz="4000" b="1" dirty="0" smtClean="0">
                <a:solidFill>
                  <a:srgbClr val="0070C0"/>
                </a:solidFill>
              </a:rPr>
            </a:br>
            <a:r>
              <a:rPr lang="uk-UA" sz="4000" b="1" dirty="0" smtClean="0">
                <a:solidFill>
                  <a:srgbClr val="0070C0"/>
                </a:solidFill>
              </a:rPr>
              <a:t>(за даними грудня 2018 р.) </a:t>
            </a:r>
            <a:endParaRPr lang="uk-UA" sz="4000" dirty="0">
              <a:solidFill>
                <a:srgbClr val="0070C0"/>
              </a:solidFill>
            </a:endParaRPr>
          </a:p>
        </p:txBody>
      </p:sp>
      <p:sp>
        <p:nvSpPr>
          <p:cNvPr id="6" name="Прямокутник 5"/>
          <p:cNvSpPr/>
          <p:nvPr/>
        </p:nvSpPr>
        <p:spPr>
          <a:xfrm rot="10800000">
            <a:off x="8940742" y="824932"/>
            <a:ext cx="1433542" cy="719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 6"/>
          <p:cNvSpPr/>
          <p:nvPr/>
        </p:nvSpPr>
        <p:spPr>
          <a:xfrm rot="10800000">
            <a:off x="10384385" y="822265"/>
            <a:ext cx="1581090" cy="7197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" name="Picture 4" descr="ÐÐ°ÑÑÐ¸Ð½ÐºÐ¸ Ð¿Ð¾ Ð·Ð°Ð¿ÑÐ¾ÑÑ Ð³ÐµÑÐ± ÑÐºÑÐ°ÑÐ½Ð¸ Ð¶Ð¾Ð²ÑÐ° Ð°ÐºÐ°Ð½ÑÐ¾Ð²ÐºÐ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9724" y="169820"/>
            <a:ext cx="483927" cy="85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663651" y="148965"/>
            <a:ext cx="3441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rgbClr val="0070C0"/>
                </a:solidFill>
              </a:rPr>
              <a:t>Міністерство соціальної політики України</a:t>
            </a:r>
            <a:endParaRPr lang="uk-UA" dirty="0">
              <a:solidFill>
                <a:srgbClr val="0070C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34600" y="2916093"/>
            <a:ext cx="5045826" cy="2937660"/>
          </a:xfrm>
          <a:prstGeom prst="rect">
            <a:avLst/>
          </a:prstGeom>
        </p:spPr>
      </p:pic>
      <p:graphicFrame>
        <p:nvGraphicFramePr>
          <p:cNvPr id="13" name="Таблиця 12"/>
          <p:cNvGraphicFramePr>
            <a:graphicFrameLocks noGrp="1"/>
          </p:cNvGraphicFramePr>
          <p:nvPr>
            <p:extLst/>
          </p:nvPr>
        </p:nvGraphicFramePr>
        <p:xfrm>
          <a:off x="83126" y="2916093"/>
          <a:ext cx="7530775" cy="2937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1939">
                  <a:extLst>
                    <a:ext uri="{9D8B030D-6E8A-4147-A177-3AD203B41FA5}">
                      <a16:colId xmlns:a16="http://schemas.microsoft.com/office/drawing/2014/main" val="2478526729"/>
                    </a:ext>
                  </a:extLst>
                </a:gridCol>
                <a:gridCol w="1218667">
                  <a:extLst>
                    <a:ext uri="{9D8B030D-6E8A-4147-A177-3AD203B41FA5}">
                      <a16:colId xmlns:a16="http://schemas.microsoft.com/office/drawing/2014/main" val="2374091398"/>
                    </a:ext>
                  </a:extLst>
                </a:gridCol>
                <a:gridCol w="1362984">
                  <a:extLst>
                    <a:ext uri="{9D8B030D-6E8A-4147-A177-3AD203B41FA5}">
                      <a16:colId xmlns:a16="http://schemas.microsoft.com/office/drawing/2014/main" val="1046700523"/>
                    </a:ext>
                  </a:extLst>
                </a:gridCol>
                <a:gridCol w="1755843">
                  <a:extLst>
                    <a:ext uri="{9D8B030D-6E8A-4147-A177-3AD203B41FA5}">
                      <a16:colId xmlns:a16="http://schemas.microsoft.com/office/drawing/2014/main" val="685251386"/>
                    </a:ext>
                  </a:extLst>
                </a:gridCol>
                <a:gridCol w="1771342">
                  <a:extLst>
                    <a:ext uri="{9D8B030D-6E8A-4147-A177-3AD203B41FA5}">
                      <a16:colId xmlns:a16="http://schemas.microsoft.com/office/drawing/2014/main" val="2852905555"/>
                    </a:ext>
                  </a:extLst>
                </a:gridCol>
              </a:tblGrid>
              <a:tr h="377340">
                <a:tc rowSpan="2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Відсоткова частка</a:t>
                      </a:r>
                      <a:endParaRPr lang="uk-UA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Кількість </a:t>
                      </a:r>
                    </a:p>
                    <a:p>
                      <a:pPr algn="ctr"/>
                      <a:r>
                        <a:rPr lang="uk-UA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заявників</a:t>
                      </a:r>
                      <a:endParaRPr lang="uk-UA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способом отримання пенсії</a:t>
                      </a:r>
                      <a:endParaRPr lang="uk-UA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0575948"/>
                  </a:ext>
                </a:extLst>
              </a:tr>
              <a:tr h="344491">
                <a:tc v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noProof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Відділення поштового зв’язку АТ ,,Укрпошта”</a:t>
                      </a:r>
                      <a:endParaRPr lang="uk-UA" sz="1200" b="1" noProof="0" dirty="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Установа уповноваженого банку</a:t>
                      </a:r>
                      <a:endParaRPr lang="uk-UA" sz="12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8787788"/>
                  </a:ext>
                </a:extLst>
              </a:tr>
              <a:tr h="602858"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Всього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  <a:p>
                      <a:pPr algn="ctr"/>
                      <a:endParaRPr lang="uk-UA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3 742 075</a:t>
                      </a:r>
                    </a:p>
                    <a:p>
                      <a:pPr algn="ctr"/>
                      <a:endParaRPr lang="uk-UA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</a:t>
                      </a:r>
                      <a:endParaRPr lang="uk-UA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</a:t>
                      </a:r>
                      <a:endParaRPr lang="uk-UA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2634538"/>
                  </a:ext>
                </a:extLst>
              </a:tr>
              <a:tr h="602858"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Пенсіонери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69,9%</a:t>
                      </a:r>
                    </a:p>
                    <a:p>
                      <a:pPr algn="ctr"/>
                      <a:endParaRPr lang="uk-UA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2 617 209</a:t>
                      </a:r>
                    </a:p>
                    <a:p>
                      <a:pPr algn="ctr"/>
                      <a:endParaRPr lang="uk-UA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8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1 269 535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uk-UA" sz="18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48,5%</a:t>
                      </a:r>
                      <a:r>
                        <a:rPr lang="en-US" sz="18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uk-UA" sz="1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1 347 674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(51,5%)</a:t>
                      </a:r>
                      <a:endParaRPr lang="uk-UA" sz="1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245899179"/>
                  </a:ext>
                </a:extLst>
              </a:tr>
              <a:tr h="602858"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пенсіонери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30,1%</a:t>
                      </a:r>
                    </a:p>
                    <a:p>
                      <a:pPr algn="ctr"/>
                      <a:endParaRPr lang="uk-UA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1 124 866</a:t>
                      </a:r>
                    </a:p>
                    <a:p>
                      <a:pPr algn="ctr"/>
                      <a:endParaRPr lang="uk-UA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</a:t>
                      </a:r>
                      <a:endParaRPr lang="uk-UA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</a:t>
                      </a:r>
                      <a:endParaRPr lang="uk-UA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52584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231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34313" y="-13368"/>
            <a:ext cx="567669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uk-UA" sz="4000" b="1" dirty="0">
                <a:solidFill>
                  <a:srgbClr val="0070C0"/>
                </a:solidFill>
              </a:rPr>
              <a:t>Порядок</a:t>
            </a:r>
          </a:p>
          <a:p>
            <a:pPr lvl="0">
              <a:defRPr/>
            </a:pPr>
            <a:r>
              <a:rPr lang="uk-UA" sz="4000" b="1" dirty="0">
                <a:solidFill>
                  <a:srgbClr val="0070C0"/>
                </a:solidFill>
              </a:rPr>
              <a:t>надання субсидій </a:t>
            </a:r>
            <a:endParaRPr lang="uk-UA" sz="4000" b="1" dirty="0" smtClean="0">
              <a:solidFill>
                <a:srgbClr val="0070C0"/>
              </a:solidFill>
            </a:endParaRPr>
          </a:p>
          <a:p>
            <a:pPr lvl="0">
              <a:defRPr/>
            </a:pPr>
            <a:r>
              <a:rPr lang="uk-UA" sz="4000" b="1" dirty="0" smtClean="0">
                <a:solidFill>
                  <a:srgbClr val="0070C0"/>
                </a:solidFill>
              </a:rPr>
              <a:t>у </a:t>
            </a:r>
            <a:r>
              <a:rPr lang="uk-UA" sz="4000" b="1" dirty="0">
                <a:solidFill>
                  <a:srgbClr val="0070C0"/>
                </a:solidFill>
              </a:rPr>
              <a:t>готівковій формі:</a:t>
            </a:r>
          </a:p>
        </p:txBody>
      </p:sp>
      <p:sp>
        <p:nvSpPr>
          <p:cNvPr id="6" name="Прямокутник 5"/>
          <p:cNvSpPr/>
          <p:nvPr/>
        </p:nvSpPr>
        <p:spPr>
          <a:xfrm rot="10800000">
            <a:off x="8782493" y="795296"/>
            <a:ext cx="1591791" cy="1016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 6"/>
          <p:cNvSpPr/>
          <p:nvPr/>
        </p:nvSpPr>
        <p:spPr>
          <a:xfrm rot="10800000">
            <a:off x="10384385" y="795294"/>
            <a:ext cx="1581090" cy="9894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" name="Picture 4" descr="ÐÐ°ÑÑÐ¸Ð½ÐºÐ¸ Ð¿Ð¾ Ð·Ð°Ð¿ÑÐ¾ÑÑ Ð³ÐµÑÐ± ÑÐºÑÐ°ÑÐ½Ð¸ Ð¶Ð¾Ð²ÑÐ° Ð°ÐºÐ°Ð½ÑÐ¾Ð²ÐºÐ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9724" y="169820"/>
            <a:ext cx="483927" cy="85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663651" y="148965"/>
            <a:ext cx="3441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rgbClr val="0070C0"/>
                </a:solidFill>
              </a:rPr>
              <a:t>Міністерство соціальної політики України</a:t>
            </a:r>
            <a:endParaRPr lang="uk-UA" dirty="0">
              <a:solidFill>
                <a:srgbClr val="0070C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85" y="2807476"/>
            <a:ext cx="2744140" cy="16394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478" y="1008528"/>
            <a:ext cx="1783139" cy="14983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754" y="4123716"/>
            <a:ext cx="2438400" cy="240198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009" y="4118045"/>
            <a:ext cx="1719294" cy="181958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133109" y="3604555"/>
            <a:ext cx="1481254" cy="139971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2548" y="1951793"/>
            <a:ext cx="1949052" cy="178055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900" y="1730963"/>
            <a:ext cx="1680535" cy="168781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967" y="3732344"/>
            <a:ext cx="925236" cy="71243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-82850" y="2264210"/>
            <a:ext cx="3441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solidFill>
                  <a:schemeClr val="bg2">
                    <a:lumMod val="50000"/>
                  </a:schemeClr>
                </a:solidFill>
              </a:rPr>
              <a:t>Призначена субсидія</a:t>
            </a:r>
            <a:endParaRPr lang="uk-UA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58184" y="6326694"/>
            <a:ext cx="1759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solidFill>
                  <a:schemeClr val="bg2">
                    <a:lumMod val="50000"/>
                  </a:schemeClr>
                </a:solidFill>
              </a:rPr>
              <a:t>Ощадбанк</a:t>
            </a:r>
            <a:endParaRPr lang="uk-UA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58203" y="5838883"/>
            <a:ext cx="3059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rgbClr val="0070C0"/>
                </a:solidFill>
              </a:rPr>
              <a:t>Особи, які  не  є одержувачами пенсії</a:t>
            </a:r>
            <a:endParaRPr lang="uk-UA" dirty="0">
              <a:solidFill>
                <a:srgbClr val="0070C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07910" y="4730879"/>
            <a:ext cx="22901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solidFill>
                  <a:schemeClr val="bg2">
                    <a:lumMod val="50000"/>
                  </a:schemeClr>
                </a:solidFill>
              </a:rPr>
              <a:t>«</a:t>
            </a:r>
            <a:r>
              <a:rPr lang="uk-UA" sz="2000" b="1" dirty="0" smtClean="0">
                <a:solidFill>
                  <a:srgbClr val="0070C0"/>
                </a:solidFill>
              </a:rPr>
              <a:t>Швидка копійка</a:t>
            </a:r>
            <a:r>
              <a:rPr lang="uk-UA" sz="2000" dirty="0" smtClean="0">
                <a:solidFill>
                  <a:schemeClr val="bg2">
                    <a:lumMod val="50000"/>
                  </a:schemeClr>
                </a:solidFill>
              </a:rPr>
              <a:t>» або на поточний рахунок</a:t>
            </a:r>
            <a:endParaRPr lang="uk-UA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трілка вправо 2"/>
          <p:cNvSpPr/>
          <p:nvPr/>
        </p:nvSpPr>
        <p:spPr>
          <a:xfrm>
            <a:off x="6021615" y="4539790"/>
            <a:ext cx="1223078" cy="191089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TextBox 24"/>
          <p:cNvSpPr txBox="1"/>
          <p:nvPr/>
        </p:nvSpPr>
        <p:spPr>
          <a:xfrm>
            <a:off x="9355303" y="5057993"/>
            <a:ext cx="27518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solidFill>
                  <a:schemeClr val="bg2">
                    <a:lumMod val="50000"/>
                  </a:schemeClr>
                </a:solidFill>
              </a:rPr>
              <a:t>Сплата рахунків                       за послуги підприємствам ЖКГ самостійно і                                   в повному обсязі</a:t>
            </a:r>
            <a:endParaRPr lang="uk-UA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26" name="Пряма сполучна лінія 25"/>
          <p:cNvCxnSpPr/>
          <p:nvPr/>
        </p:nvCxnSpPr>
        <p:spPr>
          <a:xfrm>
            <a:off x="9692965" y="6689208"/>
            <a:ext cx="2272510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 зі стрілкою 29"/>
          <p:cNvCxnSpPr>
            <a:stCxn id="16" idx="3"/>
          </p:cNvCxnSpPr>
          <p:nvPr/>
        </p:nvCxnSpPr>
        <p:spPr>
          <a:xfrm flipV="1">
            <a:off x="9355303" y="4444775"/>
            <a:ext cx="649934" cy="583063"/>
          </a:xfrm>
          <a:prstGeom prst="straightConnector1">
            <a:avLst/>
          </a:prstGeom>
          <a:ln w="28575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 зі стрілкою 31"/>
          <p:cNvCxnSpPr/>
          <p:nvPr/>
        </p:nvCxnSpPr>
        <p:spPr>
          <a:xfrm flipV="1">
            <a:off x="11965475" y="5027838"/>
            <a:ext cx="0" cy="1661370"/>
          </a:xfrm>
          <a:prstGeom prst="straightConnector1">
            <a:avLst/>
          </a:prstGeom>
          <a:ln w="28575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 зі стрілкою 32"/>
          <p:cNvCxnSpPr/>
          <p:nvPr/>
        </p:nvCxnSpPr>
        <p:spPr>
          <a:xfrm>
            <a:off x="9199167" y="3811436"/>
            <a:ext cx="789913" cy="436823"/>
          </a:xfrm>
          <a:prstGeom prst="straightConnector1">
            <a:avLst/>
          </a:prstGeom>
          <a:ln w="28575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098173" y="2895513"/>
            <a:ext cx="22756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0070C0"/>
                </a:solidFill>
              </a:rPr>
              <a:t>70 %</a:t>
            </a:r>
            <a:r>
              <a:rPr lang="uk-UA" sz="2000" dirty="0" smtClean="0">
                <a:solidFill>
                  <a:schemeClr val="bg2">
                    <a:lumMod val="50000"/>
                  </a:schemeClr>
                </a:solidFill>
              </a:rPr>
              <a:t> всіх одержувачів житлових субсидій</a:t>
            </a:r>
            <a:endParaRPr lang="uk-UA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825344" y="1053227"/>
            <a:ext cx="2672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dirty="0" smtClean="0">
                <a:solidFill>
                  <a:schemeClr val="bg2">
                    <a:lumMod val="50000"/>
                  </a:schemeClr>
                </a:solidFill>
              </a:rPr>
              <a:t>Зекономлена субсидія </a:t>
            </a:r>
          </a:p>
          <a:p>
            <a:pPr algn="ctr"/>
            <a:r>
              <a:rPr lang="uk-UA" sz="1600" dirty="0" smtClean="0">
                <a:solidFill>
                  <a:schemeClr val="bg2">
                    <a:lumMod val="50000"/>
                  </a:schemeClr>
                </a:solidFill>
              </a:rPr>
              <a:t>стає </a:t>
            </a:r>
            <a:r>
              <a:rPr lang="uk-UA" sz="1600" b="1" dirty="0" smtClean="0">
                <a:solidFill>
                  <a:srgbClr val="0070C0"/>
                </a:solidFill>
              </a:rPr>
              <a:t>власним заощадженням </a:t>
            </a:r>
            <a:r>
              <a:rPr lang="uk-UA" sz="1600" dirty="0" smtClean="0">
                <a:solidFill>
                  <a:schemeClr val="bg2">
                    <a:lumMod val="50000"/>
                  </a:schemeClr>
                </a:solidFill>
              </a:rPr>
              <a:t>громадянина</a:t>
            </a:r>
            <a:endParaRPr lang="uk-UA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40" name="Пряма зі стрілкою 39"/>
          <p:cNvCxnSpPr/>
          <p:nvPr/>
        </p:nvCxnSpPr>
        <p:spPr>
          <a:xfrm>
            <a:off x="10520689" y="2035190"/>
            <a:ext cx="11173" cy="690685"/>
          </a:xfrm>
          <a:prstGeom prst="straightConnector1">
            <a:avLst/>
          </a:prstGeom>
          <a:ln w="28575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 сполучна лінія 44"/>
          <p:cNvCxnSpPr/>
          <p:nvPr/>
        </p:nvCxnSpPr>
        <p:spPr>
          <a:xfrm>
            <a:off x="9825344" y="2037505"/>
            <a:ext cx="720945" cy="9456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Стрілка вправо 46"/>
          <p:cNvSpPr/>
          <p:nvPr/>
        </p:nvSpPr>
        <p:spPr>
          <a:xfrm rot="1699275">
            <a:off x="3191793" y="3877549"/>
            <a:ext cx="1254977" cy="236946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8" name="Стрілка вправо 47"/>
          <p:cNvSpPr/>
          <p:nvPr/>
        </p:nvSpPr>
        <p:spPr>
          <a:xfrm rot="19921818">
            <a:off x="3191909" y="3021829"/>
            <a:ext cx="1300585" cy="243789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9" name="Стрілка вправо 48"/>
          <p:cNvSpPr/>
          <p:nvPr/>
        </p:nvSpPr>
        <p:spPr>
          <a:xfrm>
            <a:off x="6421413" y="1708028"/>
            <a:ext cx="1840502" cy="208073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1" name="TextBox 50"/>
          <p:cNvSpPr txBox="1"/>
          <p:nvPr/>
        </p:nvSpPr>
        <p:spPr>
          <a:xfrm>
            <a:off x="6382985" y="926719"/>
            <a:ext cx="193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1600" dirty="0" smtClean="0">
                <a:solidFill>
                  <a:schemeClr val="bg2">
                    <a:lumMod val="50000"/>
                  </a:schemeClr>
                </a:solidFill>
              </a:rPr>
              <a:t>На пенсійні рахунки                     в уповноважених банках</a:t>
            </a:r>
            <a:endParaRPr lang="uk-UA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271049" y="1833485"/>
            <a:ext cx="2290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smtClean="0">
                <a:solidFill>
                  <a:srgbClr val="0070C0"/>
                </a:solidFill>
              </a:rPr>
              <a:t>У день виплати пенсії</a:t>
            </a:r>
            <a:endParaRPr lang="uk-UA" sz="1600" b="1" dirty="0">
              <a:solidFill>
                <a:srgbClr val="0070C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420832" y="2291247"/>
            <a:ext cx="16255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1600" dirty="0" smtClean="0">
                <a:solidFill>
                  <a:schemeClr val="bg2">
                    <a:lumMod val="50000"/>
                  </a:schemeClr>
                </a:solidFill>
              </a:rPr>
              <a:t>Через поштові відділення або доставка додому</a:t>
            </a:r>
            <a:endParaRPr lang="uk-UA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4" name="Стрілка вправо 53"/>
          <p:cNvSpPr/>
          <p:nvPr/>
        </p:nvSpPr>
        <p:spPr>
          <a:xfrm>
            <a:off x="6421413" y="2094468"/>
            <a:ext cx="1840502" cy="208073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6" name="TextBox 55"/>
          <p:cNvSpPr txBox="1"/>
          <p:nvPr/>
        </p:nvSpPr>
        <p:spPr>
          <a:xfrm>
            <a:off x="5151048" y="3440994"/>
            <a:ext cx="2290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smtClean="0">
                <a:solidFill>
                  <a:srgbClr val="0070C0"/>
                </a:solidFill>
              </a:rPr>
              <a:t>Додаткове</a:t>
            </a:r>
            <a:endParaRPr lang="uk-UA" sz="1600" b="1" dirty="0">
              <a:solidFill>
                <a:srgbClr val="0070C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588633" y="913016"/>
            <a:ext cx="18707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rgbClr val="0070C0"/>
                </a:solidFill>
              </a:rPr>
              <a:t>Особи,                         які одержують пенсії</a:t>
            </a:r>
            <a:endParaRPr lang="uk-UA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14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288174" y="148965"/>
            <a:ext cx="761445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uk-UA" sz="4000" b="1" dirty="0" smtClean="0">
                <a:solidFill>
                  <a:srgbClr val="0070C0"/>
                </a:solidFill>
              </a:rPr>
              <a:t>МЕХАНІЗМ ІНФОРМУВАННЯ ОДЕРЖУВАЧІВ ЖИТЛОВОЇ</a:t>
            </a:r>
          </a:p>
          <a:p>
            <a:pPr lvl="0">
              <a:defRPr/>
            </a:pPr>
            <a:r>
              <a:rPr lang="uk-UA" sz="4000" b="1" dirty="0" smtClean="0">
                <a:solidFill>
                  <a:srgbClr val="0070C0"/>
                </a:solidFill>
              </a:rPr>
              <a:t>СУБСИДІЙ У ГОТІВКОВІЙ ФОРМІ:</a:t>
            </a:r>
            <a:endParaRPr lang="uk-UA" sz="3600" dirty="0">
              <a:solidFill>
                <a:srgbClr val="0070C0"/>
              </a:solidFill>
            </a:endParaRPr>
          </a:p>
        </p:txBody>
      </p:sp>
      <p:sp>
        <p:nvSpPr>
          <p:cNvPr id="6" name="Прямокутник 5"/>
          <p:cNvSpPr/>
          <p:nvPr/>
        </p:nvSpPr>
        <p:spPr>
          <a:xfrm rot="10800000">
            <a:off x="8940742" y="822264"/>
            <a:ext cx="1433542" cy="746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 6"/>
          <p:cNvSpPr/>
          <p:nvPr/>
        </p:nvSpPr>
        <p:spPr>
          <a:xfrm rot="10800000">
            <a:off x="10384385" y="822265"/>
            <a:ext cx="1581090" cy="7197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" name="Picture 4" descr="ÐÐ°ÑÑÐ¸Ð½ÐºÐ¸ Ð¿Ð¾ Ð·Ð°Ð¿ÑÐ¾ÑÑ Ð³ÐµÑÐ± ÑÐºÑÐ°ÑÐ½Ð¸ Ð¶Ð¾Ð²ÑÐ° Ð°ÐºÐ°Ð½ÑÐ¾Ð²ÐºÐ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9724" y="169820"/>
            <a:ext cx="483927" cy="85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663651" y="148965"/>
            <a:ext cx="3441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rgbClr val="0070C0"/>
                </a:solidFill>
              </a:rPr>
              <a:t>Міністерство соціальної політики України</a:t>
            </a:r>
            <a:endParaRPr lang="uk-UA" dirty="0">
              <a:solidFill>
                <a:srgbClr val="0070C0"/>
              </a:solidFill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-330768" y="2163569"/>
            <a:ext cx="65494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uk-UA" sz="2400" b="1" dirty="0">
                <a:solidFill>
                  <a:schemeClr val="bg2">
                    <a:lumMod val="50000"/>
                  </a:schemeClr>
                </a:solidFill>
              </a:rPr>
              <a:t>Додаткове інформаційне </a:t>
            </a:r>
          </a:p>
          <a:p>
            <a:pPr lvl="0" algn="ctr">
              <a:defRPr/>
            </a:pPr>
            <a:r>
              <a:rPr lang="en-US" sz="2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SMS</a:t>
            </a:r>
            <a:r>
              <a:rPr lang="uk-UA" sz="2400" b="1" dirty="0">
                <a:solidFill>
                  <a:srgbClr val="0070C0"/>
                </a:solidFill>
              </a:rPr>
              <a:t>-повідомлення </a:t>
            </a:r>
          </a:p>
          <a:p>
            <a:pPr lvl="0" algn="ctr">
              <a:defRPr/>
            </a:pPr>
            <a:r>
              <a:rPr lang="uk-UA" sz="2400" b="1" dirty="0">
                <a:solidFill>
                  <a:schemeClr val="bg2">
                    <a:lumMod val="50000"/>
                  </a:schemeClr>
                </a:solidFill>
              </a:rPr>
              <a:t>від уповноважених банків</a:t>
            </a:r>
          </a:p>
          <a:p>
            <a:pPr lvl="0" algn="ctr">
              <a:defRPr/>
            </a:pPr>
            <a:r>
              <a:rPr lang="uk-UA" sz="2400" b="1" dirty="0">
                <a:solidFill>
                  <a:schemeClr val="bg2">
                    <a:lumMod val="50000"/>
                  </a:schemeClr>
                </a:solidFill>
              </a:rPr>
              <a:t>одержувачам субсидії, </a:t>
            </a:r>
          </a:p>
          <a:p>
            <a:pPr lvl="0" algn="ctr">
              <a:defRPr/>
            </a:pPr>
            <a:r>
              <a:rPr lang="uk-UA" sz="2400" b="1" dirty="0">
                <a:solidFill>
                  <a:schemeClr val="bg2">
                    <a:lumMod val="50000"/>
                  </a:schemeClr>
                </a:solidFill>
              </a:rPr>
              <a:t>які одержують пенсії</a:t>
            </a:r>
          </a:p>
          <a:p>
            <a:pPr lvl="1" algn="just">
              <a:spcAft>
                <a:spcPts val="600"/>
              </a:spcAft>
            </a:pPr>
            <a:endParaRPr lang="uk-UA" sz="2400" dirty="0">
              <a:solidFill>
                <a:srgbClr val="0070C0"/>
              </a:solidFill>
            </a:endParaRPr>
          </a:p>
        </p:txBody>
      </p:sp>
      <p:cxnSp>
        <p:nvCxnSpPr>
          <p:cNvPr id="12" name="Пряма сполучна лінія 11"/>
          <p:cNvCxnSpPr/>
          <p:nvPr/>
        </p:nvCxnSpPr>
        <p:spPr>
          <a:xfrm>
            <a:off x="425302" y="2122820"/>
            <a:ext cx="6956399" cy="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048" y="4649798"/>
            <a:ext cx="1497262" cy="115289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328" y="3680960"/>
            <a:ext cx="2447238" cy="2447238"/>
          </a:xfrm>
          <a:prstGeom prst="ellipse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14" name="Прямоугольник 7"/>
          <p:cNvSpPr/>
          <p:nvPr/>
        </p:nvSpPr>
        <p:spPr>
          <a:xfrm>
            <a:off x="4754411" y="5980595"/>
            <a:ext cx="29051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Одержувач субсидії</a:t>
            </a: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827" y="4625050"/>
            <a:ext cx="1587829" cy="1177640"/>
          </a:xfrm>
          <a:prstGeom prst="rect">
            <a:avLst/>
          </a:prstGeom>
        </p:spPr>
      </p:pic>
      <p:sp>
        <p:nvSpPr>
          <p:cNvPr id="16" name="Прямокутник 15"/>
          <p:cNvSpPr/>
          <p:nvPr/>
        </p:nvSpPr>
        <p:spPr>
          <a:xfrm>
            <a:off x="5830189" y="2151311"/>
            <a:ext cx="654946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uk-UA" sz="2400" b="1" dirty="0">
                <a:solidFill>
                  <a:srgbClr val="0070C0"/>
                </a:solidFill>
              </a:rPr>
              <a:t>Персональне повідомлення </a:t>
            </a:r>
            <a:r>
              <a:rPr lang="uk-UA" sz="2400" b="1" dirty="0">
                <a:solidFill>
                  <a:schemeClr val="bg2">
                    <a:lumMod val="50000"/>
                  </a:schemeClr>
                </a:solidFill>
              </a:rPr>
              <a:t>в паперовому </a:t>
            </a:r>
          </a:p>
          <a:p>
            <a:pPr lvl="0" algn="ctr">
              <a:defRPr/>
            </a:pPr>
            <a:r>
              <a:rPr lang="uk-UA" sz="2400" b="1" dirty="0">
                <a:solidFill>
                  <a:schemeClr val="bg2">
                    <a:lumMod val="50000"/>
                  </a:schemeClr>
                </a:solidFill>
              </a:rPr>
              <a:t>вигляді кожному одержувачу житлової </a:t>
            </a:r>
          </a:p>
          <a:p>
            <a:pPr lvl="0" algn="ctr">
              <a:defRPr/>
            </a:pPr>
            <a:r>
              <a:rPr lang="uk-UA" sz="2400" b="1" dirty="0">
                <a:solidFill>
                  <a:schemeClr val="bg2">
                    <a:lumMod val="50000"/>
                  </a:schemeClr>
                </a:solidFill>
              </a:rPr>
              <a:t>субсидії в якому будуть дані всі необхідні </a:t>
            </a:r>
          </a:p>
          <a:p>
            <a:pPr lvl="0" algn="ctr">
              <a:defRPr/>
            </a:pPr>
            <a:r>
              <a:rPr lang="uk-UA" sz="2400" b="1" dirty="0">
                <a:solidFill>
                  <a:schemeClr val="bg2">
                    <a:lumMod val="50000"/>
                  </a:schemeClr>
                </a:solidFill>
              </a:rPr>
              <a:t>роз'яснення та наголошено на необхідності</a:t>
            </a:r>
          </a:p>
          <a:p>
            <a:pPr lvl="0" algn="ctr">
              <a:defRPr/>
            </a:pPr>
            <a:r>
              <a:rPr lang="uk-UA" sz="2400" b="1" dirty="0">
                <a:solidFill>
                  <a:schemeClr val="bg2">
                    <a:lumMod val="50000"/>
                  </a:schemeClr>
                </a:solidFill>
              </a:rPr>
              <a:t> своєчасної сплатити житлово-комунальні</a:t>
            </a:r>
          </a:p>
          <a:p>
            <a:pPr lvl="0" algn="ctr">
              <a:defRPr/>
            </a:pPr>
            <a:r>
              <a:rPr lang="uk-UA" sz="2400" b="1" dirty="0">
                <a:solidFill>
                  <a:schemeClr val="bg2">
                    <a:lumMod val="50000"/>
                  </a:schemeClr>
                </a:solidFill>
              </a:rPr>
              <a:t> послуги</a:t>
            </a:r>
          </a:p>
          <a:p>
            <a:pPr lvl="1" algn="ctr">
              <a:spcAft>
                <a:spcPts val="600"/>
              </a:spcAft>
            </a:pPr>
            <a:endParaRPr lang="uk-UA" sz="2400" dirty="0">
              <a:solidFill>
                <a:srgbClr val="0070C0"/>
              </a:solidFill>
            </a:endParaRPr>
          </a:p>
        </p:txBody>
      </p:sp>
      <p:cxnSp>
        <p:nvCxnSpPr>
          <p:cNvPr id="17" name="Прямая со стрелкой 14"/>
          <p:cNvCxnSpPr/>
          <p:nvPr/>
        </p:nvCxnSpPr>
        <p:spPr>
          <a:xfrm>
            <a:off x="3683518" y="5118717"/>
            <a:ext cx="1093173" cy="491437"/>
          </a:xfrm>
          <a:prstGeom prst="straightConnector1">
            <a:avLst/>
          </a:prstGeom>
          <a:ln w="539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21"/>
          <p:cNvCxnSpPr/>
          <p:nvPr/>
        </p:nvCxnSpPr>
        <p:spPr>
          <a:xfrm flipH="1">
            <a:off x="7140633" y="5032067"/>
            <a:ext cx="762000" cy="664736"/>
          </a:xfrm>
          <a:prstGeom prst="straightConnector1">
            <a:avLst/>
          </a:prstGeom>
          <a:ln w="539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953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3724626" y="2669533"/>
            <a:ext cx="42243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ДЯКУЮ ЗА УВАГУ!</a:t>
            </a:r>
            <a:endParaRPr lang="uk-UA" sz="4000" dirty="0">
              <a:solidFill>
                <a:srgbClr val="0070C0"/>
              </a:solidFill>
            </a:endParaRPr>
          </a:p>
        </p:txBody>
      </p:sp>
      <p:sp>
        <p:nvSpPr>
          <p:cNvPr id="6" name="Прямокутник 5"/>
          <p:cNvSpPr/>
          <p:nvPr/>
        </p:nvSpPr>
        <p:spPr>
          <a:xfrm rot="10800000">
            <a:off x="8940742" y="822264"/>
            <a:ext cx="1433542" cy="746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 6"/>
          <p:cNvSpPr/>
          <p:nvPr/>
        </p:nvSpPr>
        <p:spPr>
          <a:xfrm rot="10800000">
            <a:off x="10384385" y="822265"/>
            <a:ext cx="1581090" cy="7197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" name="Picture 4" descr="ÐÐ°ÑÑÐ¸Ð½ÐºÐ¸ Ð¿Ð¾ Ð·Ð°Ð¿ÑÐ¾ÑÑ Ð³ÐµÑÐ± ÑÐºÑÐ°ÑÐ½Ð¸ Ð¶Ð¾Ð²ÑÐ° Ð°ÐºÐ°Ð½ÑÐ¾Ð²ÐºÐ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9724" y="169820"/>
            <a:ext cx="483927" cy="85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663651" y="148965"/>
            <a:ext cx="3441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rgbClr val="0070C0"/>
                </a:solidFill>
              </a:rPr>
              <a:t>Міністерство соціальної політики України</a:t>
            </a:r>
            <a:endParaRPr lang="uk-UA" dirty="0">
              <a:solidFill>
                <a:srgbClr val="0070C0"/>
              </a:solidFill>
            </a:endParaRPr>
          </a:p>
        </p:txBody>
      </p:sp>
      <p:cxnSp>
        <p:nvCxnSpPr>
          <p:cNvPr id="12" name="Пряма сполучна лінія 11"/>
          <p:cNvCxnSpPr/>
          <p:nvPr/>
        </p:nvCxnSpPr>
        <p:spPr>
          <a:xfrm flipV="1">
            <a:off x="3365082" y="3485584"/>
            <a:ext cx="4943404" cy="22417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1" name="Прямокутник 10"/>
          <p:cNvSpPr/>
          <p:nvPr/>
        </p:nvSpPr>
        <p:spPr>
          <a:xfrm>
            <a:off x="4590107" y="6165411"/>
            <a:ext cx="25892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>
                <a:solidFill>
                  <a:schemeClr val="bg2">
                    <a:lumMod val="50000"/>
                  </a:schemeClr>
                </a:solidFill>
              </a:rPr>
              <a:t>https://www.msp.gov.ua/</a:t>
            </a:r>
          </a:p>
        </p:txBody>
      </p:sp>
    </p:spTree>
    <p:extLst>
      <p:ext uri="{BB962C8B-B14F-4D97-AF65-F5344CB8AC3E}">
        <p14:creationId xmlns:p14="http://schemas.microsoft.com/office/powerpoint/2010/main" val="29865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267</Words>
  <Application>Microsoft Office PowerPoint</Application>
  <PresentationFormat>Широкий екран</PresentationFormat>
  <Paragraphs>69</Paragraphs>
  <Slides>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Волинець Оксана</dc:creator>
  <cp:lastModifiedBy>user</cp:lastModifiedBy>
  <cp:revision>12</cp:revision>
  <cp:lastPrinted>2019-02-06T11:07:37Z</cp:lastPrinted>
  <dcterms:created xsi:type="dcterms:W3CDTF">2019-02-06T09:03:04Z</dcterms:created>
  <dcterms:modified xsi:type="dcterms:W3CDTF">2019-02-06T14:18:46Z</dcterms:modified>
</cp:coreProperties>
</file>