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0" r:id="rId4"/>
    <p:sldId id="261" r:id="rId5"/>
    <p:sldId id="262" r:id="rId6"/>
    <p:sldId id="269" r:id="rId7"/>
    <p:sldId id="259" r:id="rId8"/>
    <p:sldId id="263" r:id="rId9"/>
    <p:sldId id="264" r:id="rId10"/>
    <p:sldId id="267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47" autoAdjust="0"/>
    <p:restoredTop sz="94660"/>
  </p:normalViewPr>
  <p:slideViewPr>
    <p:cSldViewPr>
      <p:cViewPr>
        <p:scale>
          <a:sx n="80" d="100"/>
          <a:sy n="80" d="100"/>
        </p:scale>
        <p:origin x="-2514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1828800" y="3159125"/>
            <a:ext cx="457200" cy="1035050"/>
          </a:xfrm>
          <a:prstGeom prst="rect">
            <a:avLst/>
          </a:prstGeom>
          <a:noFill/>
        </p:spPr>
        <p:txBody>
          <a:bodyPr lIns="0" tIns="9144" rIns="0" bIns="9144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5CDA9-8580-4FB4-956D-FE7ED0CED2C7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522C9-1032-4E94-A0E9-DEBB7CBA396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E17C0-1704-4ABF-9776-83BF643C0026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A0EC4-BE88-4866-8CC1-F02C6273381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D42D-5784-4B42-AAC4-5F3B47E0766E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1082D-2CE0-40C1-8DA2-2171782F9B3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AA84E-1942-4E0A-9067-83499B05CB4A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77305-75B1-4A53-AEAE-F1E8BC4B3E0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/>
          <p:nvPr/>
        </p:nvSpPr>
        <p:spPr>
          <a:xfrm>
            <a:off x="4267200" y="4075113"/>
            <a:ext cx="457200" cy="10144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D5B3D-CDA8-4DA3-8AA3-D46F337E0546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C5DAC-520B-4835-AAA6-6B203B8BD6D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088DB-E530-45D8-8A3A-E6E7616C8D39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B2993-CDB7-43D0-8B5C-DE762D3A59E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2"/>
          <p:cNvSpPr txBox="1"/>
          <p:nvPr/>
        </p:nvSpPr>
        <p:spPr>
          <a:xfrm>
            <a:off x="1057275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8" name="TextBox 17"/>
          <p:cNvSpPr txBox="1"/>
          <p:nvPr/>
        </p:nvSpPr>
        <p:spPr>
          <a:xfrm>
            <a:off x="4779963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7493-B7AD-4B4F-8EE6-F1F7C2A9E7F6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10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0B1A9-721D-4BAA-B8C1-7B6D06D321A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EDA30-80DC-4C66-B7AA-85D4E87DCFE8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F72A2-DE76-4BDF-B5A8-4417C60952D4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C579F-95A3-4801-85E3-417A2906D65B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91C56-360F-42F7-9C20-B15FBBDF05A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5329238" y="1774825"/>
            <a:ext cx="457200" cy="12303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A3F2-68FD-477B-9ACB-F612EC9CE33B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6AE56-5076-4267-9CD1-6A77079C32D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2435225" y="3332163"/>
            <a:ext cx="457200" cy="9223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D8438-5599-453E-A62E-0452194BA7B7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9372B-E2F0-4213-B10A-152D51358DDA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8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alpha val="6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9F71336-8E63-424D-A335-54AEBBBC97C8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325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alpha val="6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325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alpha val="6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3C4EB625-B729-461F-8786-226F88B64595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1" r:id="rId2"/>
    <p:sldLayoutId id="2147483853" r:id="rId3"/>
    <p:sldLayoutId id="2147483850" r:id="rId4"/>
    <p:sldLayoutId id="2147483854" r:id="rId5"/>
    <p:sldLayoutId id="2147483849" r:id="rId6"/>
    <p:sldLayoutId id="2147483848" r:id="rId7"/>
    <p:sldLayoutId id="2147483855" r:id="rId8"/>
    <p:sldLayoutId id="2147483856" r:id="rId9"/>
    <p:sldLayoutId id="2147483847" r:id="rId10"/>
    <p:sldLayoutId id="21474838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763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465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75" y="3573463"/>
            <a:ext cx="7543800" cy="10652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Підсумки </a:t>
            </a:r>
            <a:r>
              <a:rPr lang="uk-UA" b="1" dirty="0"/>
              <a:t>виконання сільського </a:t>
            </a:r>
            <a:r>
              <a:rPr lang="uk-UA" b="1" dirty="0" smtClean="0"/>
              <a:t>     бюджету </a:t>
            </a:r>
            <a:r>
              <a:rPr lang="uk-UA" b="1" dirty="0"/>
              <a:t>Тростянецької  сільської ради </a:t>
            </a:r>
            <a:r>
              <a:rPr lang="uk-UA" b="1" dirty="0" smtClean="0"/>
              <a:t>  Тростянецької об'єднаної </a:t>
            </a:r>
            <a:r>
              <a:rPr lang="uk-UA" b="1" dirty="0"/>
              <a:t>територіальної громади за 2018рік</a:t>
            </a:r>
            <a:endParaRPr lang="uk-UA" dirty="0"/>
          </a:p>
        </p:txBody>
      </p:sp>
      <p:sp>
        <p:nvSpPr>
          <p:cNvPr id="13314" name="AutoShape 2" descr="ÐÐ°ÑÑÐ¸Ð½ÐºÐ¸ Ð¿Ð¾ Ð·Ð°Ð¿ÑÐ¾ÑÑ Ð±ÑÐ´Ð¶ÐµÑ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13315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4652963"/>
            <a:ext cx="485933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2388" y="0"/>
          <a:ext cx="9036050" cy="2635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9892"/>
                <a:gridCol w="2510138"/>
                <a:gridCol w="2426467"/>
              </a:tblGrid>
              <a:tr h="1029970">
                <a:tc gridSpan="3">
                  <a:txBody>
                    <a:bodyPr/>
                    <a:lstStyle/>
                    <a:p>
                      <a:r>
                        <a:rPr lang="uk-UA" dirty="0" smtClean="0"/>
                        <a:t>Субвенція з місцевого  бюджету на фінансове забезпечення будівництва, реконструкції,</a:t>
                      </a:r>
                      <a:r>
                        <a:rPr lang="uk-UA" baseline="0" dirty="0" smtClean="0"/>
                        <a:t> ремонту і утримання автомобільних доріг загального користування місцевого </a:t>
                      </a:r>
                      <a:r>
                        <a:rPr lang="uk-UA" baseline="0" dirty="0" err="1" smtClean="0"/>
                        <a:t>знечання</a:t>
                      </a:r>
                      <a:r>
                        <a:rPr lang="uk-UA" baseline="0" dirty="0" smtClean="0"/>
                        <a:t>, вулиць і доріг комунальної власності</a:t>
                      </a:r>
                      <a:r>
                        <a:rPr lang="uk-UA" dirty="0" smtClean="0"/>
                        <a:t> за 2018 роки</a:t>
                      </a:r>
                      <a:r>
                        <a:rPr lang="uk-UA" baseline="0" dirty="0" smtClean="0"/>
                        <a:t>, </a:t>
                      </a:r>
                      <a:r>
                        <a:rPr lang="uk-UA" baseline="0" dirty="0" err="1" smtClean="0"/>
                        <a:t>тис.грн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523298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Назва об‘єкту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  За</a:t>
                      </a:r>
                      <a:r>
                        <a:rPr lang="uk-UA" sz="1600" baseline="0" dirty="0" smtClean="0"/>
                        <a:t> рахунок субвенції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За рахунок місцевого бюджету</a:t>
                      </a:r>
                      <a:endParaRPr lang="uk-UA" sz="1600" dirty="0"/>
                    </a:p>
                  </a:txBody>
                  <a:tcPr/>
                </a:tc>
              </a:tr>
              <a:tr h="867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Капітальний ремонт </a:t>
                      </a:r>
                      <a:r>
                        <a:rPr lang="uk-UA" sz="1400" dirty="0" err="1" smtClean="0"/>
                        <a:t>вул.Армійська</a:t>
                      </a:r>
                      <a:r>
                        <a:rPr lang="uk-UA" sz="1400" dirty="0" smtClean="0"/>
                        <a:t> </a:t>
                      </a:r>
                      <a:r>
                        <a:rPr lang="uk-UA" sz="1400" dirty="0" err="1" smtClean="0"/>
                        <a:t>с.Луб'яна</a:t>
                      </a:r>
                      <a:r>
                        <a:rPr lang="uk-UA" sz="1400" dirty="0" smtClean="0"/>
                        <a:t> Миколаївського району Львівської області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500,0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99,5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4925" y="2565400"/>
          <a:ext cx="9109075" cy="206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1899"/>
                <a:gridCol w="2510138"/>
                <a:gridCol w="2426467"/>
              </a:tblGrid>
              <a:tr h="299334">
                <a:tc gridSpan="3">
                  <a:txBody>
                    <a:bodyPr/>
                    <a:lstStyle/>
                    <a:p>
                      <a:r>
                        <a:rPr lang="uk-UA" dirty="0" smtClean="0"/>
                        <a:t>Субвенція з місцевого  бюджету на виконання інвестиційних проектів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44900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Назва об‘єкту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  За</a:t>
                      </a:r>
                      <a:r>
                        <a:rPr lang="uk-UA" sz="1600" baseline="0" dirty="0" smtClean="0"/>
                        <a:t> рахунок субвенції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За рахунок місцевого бюджету</a:t>
                      </a:r>
                      <a:endParaRPr lang="uk-UA" sz="1600" dirty="0"/>
                    </a:p>
                  </a:txBody>
                  <a:tcPr/>
                </a:tc>
              </a:tr>
              <a:tr h="11238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Реконструкція</a:t>
                      </a:r>
                      <a:r>
                        <a:rPr lang="uk-UA" sz="1400" baseline="0" dirty="0" smtClean="0"/>
                        <a:t> водопроводу в </a:t>
                      </a:r>
                      <a:r>
                        <a:rPr lang="uk-UA" sz="1400" baseline="0" dirty="0" err="1" smtClean="0"/>
                        <a:t>с.Заклад</a:t>
                      </a:r>
                      <a:r>
                        <a:rPr lang="uk-UA" sz="1400" baseline="0" dirty="0" smtClean="0"/>
                        <a:t> Миколаївського району Львівської області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300,00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101,3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463" y="4652963"/>
          <a:ext cx="9109075" cy="206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1899"/>
                <a:gridCol w="2510138"/>
                <a:gridCol w="2426467"/>
              </a:tblGrid>
              <a:tr h="299334">
                <a:tc gridSpan="3">
                  <a:txBody>
                    <a:bodyPr/>
                    <a:lstStyle/>
                    <a:p>
                      <a:r>
                        <a:rPr lang="uk-UA" dirty="0" smtClean="0"/>
                        <a:t>Інша субвенція</a:t>
                      </a:r>
                      <a:r>
                        <a:rPr lang="uk-UA" baseline="0" dirty="0" smtClean="0"/>
                        <a:t> з обласного бюджету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44900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Назва об‘єкту</a:t>
                      </a:r>
                    </a:p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  За</a:t>
                      </a:r>
                      <a:r>
                        <a:rPr lang="uk-UA" sz="1600" baseline="0" dirty="0" smtClean="0"/>
                        <a:t> рахунок субвенції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За рахунок місцевого бюджету</a:t>
                      </a:r>
                      <a:endParaRPr lang="uk-UA" sz="1600" dirty="0"/>
                    </a:p>
                  </a:txBody>
                  <a:tcPr/>
                </a:tc>
              </a:tr>
              <a:tr h="11238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Придбання квартири дитині,</a:t>
                      </a:r>
                      <a:r>
                        <a:rPr lang="uk-UA" sz="1400" baseline="0" dirty="0" smtClean="0"/>
                        <a:t> позбавленої батьківського піклування при досягненні нею 18-річного віку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240,0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170,0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Прямоугольник 2"/>
          <p:cNvSpPr>
            <a:spLocks noChangeArrowheads="1"/>
          </p:cNvSpPr>
          <p:nvPr/>
        </p:nvSpPr>
        <p:spPr bwMode="auto">
          <a:xfrm>
            <a:off x="668338" y="363538"/>
            <a:ext cx="80645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uk-UA" sz="2800">
                <a:latin typeface="Times New Roman" pitchFamily="18" charset="0"/>
                <a:cs typeface="Times New Roman" pitchFamily="18" charset="0"/>
              </a:rPr>
              <a:t>Програма проведення обласного конкурсу мікропроектів місцевого розвитку  у 2018 році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56" name="Group 28"/>
          <p:cNvGraphicFramePr>
            <a:graphicFrameLocks noGrp="1"/>
          </p:cNvGraphicFramePr>
          <p:nvPr/>
        </p:nvGraphicFramePr>
        <p:xfrm>
          <a:off x="34925" y="1484313"/>
          <a:ext cx="9109075" cy="4979987"/>
        </p:xfrm>
        <a:graphic>
          <a:graphicData uri="http://schemas.openxmlformats.org/drawingml/2006/table">
            <a:tbl>
              <a:tblPr/>
              <a:tblGrid>
                <a:gridCol w="3692525"/>
                <a:gridCol w="1846263"/>
                <a:gridCol w="1784350"/>
                <a:gridCol w="1785937"/>
              </a:tblGrid>
              <a:tr h="9366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Інша  субвенція з обласного бюджету, тис.грн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Назва об‘єкту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За рахунок субвенції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За рахунок місцевого бюджету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Спонсорські кошти,та інші внески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Капітальний ремонт частини приміщення Народного дому в с.Стільсько Миколаївського району Львівської області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</a:tr>
              <a:tr h="168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Капітальний ремонт внутрішніх приміщень дошкільної групи Тернопільської ЗОШ І-ІІІ ст. Миколаївського району Львівської оьласті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128,03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Прямоугольник 2"/>
          <p:cNvSpPr>
            <a:spLocks noChangeArrowheads="1"/>
          </p:cNvSpPr>
          <p:nvPr/>
        </p:nvSpPr>
        <p:spPr bwMode="auto">
          <a:xfrm>
            <a:off x="539750" y="115888"/>
            <a:ext cx="806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Розвиток освіти Львівщини та </a:t>
            </a:r>
            <a:r>
              <a:rPr lang="uk-UA" sz="2400" b="1">
                <a:latin typeface="Times New Roman" pitchFamily="18" charset="0"/>
                <a:cs typeface="Times New Roman" pitchFamily="18" charset="0"/>
              </a:rPr>
              <a:t>Нова українська школа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463" y="639763"/>
          <a:ext cx="9109075" cy="3983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2040"/>
                <a:gridCol w="2016224"/>
                <a:gridCol w="2160240"/>
              </a:tblGrid>
              <a:tr h="801408">
                <a:tc gridSpan="3">
                  <a:txBody>
                    <a:bodyPr/>
                    <a:lstStyle/>
                    <a:p>
                      <a:r>
                        <a:rPr lang="uk-UA" baseline="0" dirty="0" smtClean="0"/>
                        <a:t> Субвенція з обласного бюджету на забезпечення, якісної, сучасної та доступної загальної середньої освіти « Нова українська школа» </a:t>
                      </a:r>
                      <a:r>
                        <a:rPr lang="uk-UA" baseline="0" dirty="0" err="1" smtClean="0"/>
                        <a:t>тис.грн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51729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Назва об‘єкту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  За</a:t>
                      </a:r>
                      <a:r>
                        <a:rPr lang="uk-UA" sz="1600" baseline="0" dirty="0" smtClean="0"/>
                        <a:t> рахунок субвенції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За рахунок місцевого бюджету</a:t>
                      </a:r>
                      <a:endParaRPr lang="uk-UA" sz="1600" dirty="0"/>
                    </a:p>
                  </a:txBody>
                  <a:tcPr/>
                </a:tc>
              </a:tr>
              <a:tr h="537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Закупівля дидактичних матеріалів для учнів початкових класів « Нової української школи»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119,0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79,9</a:t>
                      </a:r>
                      <a:endParaRPr lang="uk-UA" dirty="0"/>
                    </a:p>
                  </a:txBody>
                  <a:tcPr/>
                </a:tc>
              </a:tr>
              <a:tr h="6939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Закупівля сучасних меблів для учнів початкових класів « Нової української школи»</a:t>
                      </a:r>
                    </a:p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95,4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104,6</a:t>
                      </a:r>
                      <a:endParaRPr lang="uk-UA" dirty="0"/>
                    </a:p>
                  </a:txBody>
                  <a:tcPr/>
                </a:tc>
              </a:tr>
              <a:tr h="8291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Закупівля комп'ютерного обладнання , відповідного мультимедійного контенту для учнів початкових класів « Нової української школи»</a:t>
                      </a:r>
                    </a:p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79,7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8,9</a:t>
                      </a:r>
                      <a:endParaRPr lang="uk-UA" dirty="0"/>
                    </a:p>
                  </a:txBody>
                  <a:tcPr/>
                </a:tc>
              </a:tr>
              <a:tr h="38832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Підготовка тренерів-педагогів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8,1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4925" y="4789488"/>
          <a:ext cx="9109075" cy="2617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2016224"/>
                <a:gridCol w="2195736"/>
              </a:tblGrid>
              <a:tr h="299334">
                <a:tc gridSpan="3">
                  <a:txBody>
                    <a:bodyPr/>
                    <a:lstStyle/>
                    <a:p>
                      <a:r>
                        <a:rPr lang="uk-UA" dirty="0" smtClean="0"/>
                        <a:t>Субвенція з обласного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dirty="0" smtClean="0"/>
                        <a:t> бюджету</a:t>
                      </a:r>
                      <a:r>
                        <a:rPr lang="uk-UA" baseline="0" dirty="0" smtClean="0"/>
                        <a:t> за рахунок залишку </a:t>
                      </a:r>
                      <a:r>
                        <a:rPr lang="uk-UA" baseline="0" dirty="0" err="1" smtClean="0"/>
                        <a:t>кош</a:t>
                      </a:r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err="1" smtClean="0"/>
                        <a:t>тів</a:t>
                      </a:r>
                      <a:r>
                        <a:rPr lang="uk-UA" baseline="0" dirty="0" smtClean="0"/>
                        <a:t> освітньої субвенції, що утворився на початок  бюджетного періоду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44900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Назва об‘єкту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  За</a:t>
                      </a:r>
                      <a:r>
                        <a:rPr lang="uk-UA" sz="1600" baseline="0" dirty="0" smtClean="0"/>
                        <a:t> рахунок субвенції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За рахунок місцевого бюджету</a:t>
                      </a:r>
                      <a:endParaRPr lang="uk-UA" sz="1600" dirty="0"/>
                    </a:p>
                  </a:txBody>
                  <a:tcPr/>
                </a:tc>
              </a:tr>
              <a:tr h="11238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Придбання персональних комп'ютерів/ноутбуків та техніки для  друкування, копіювання</a:t>
                      </a:r>
                      <a:r>
                        <a:rPr lang="uk-UA" sz="1400" baseline="0" dirty="0" smtClean="0"/>
                        <a:t> та ламінування  з витратними матеріалами для початкової школи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70,2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31,4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/>
              <a:t/>
            </a:r>
            <a:br>
              <a:rPr lang="uk-UA" sz="3200" dirty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/>
              <a:t/>
            </a:r>
            <a:br>
              <a:rPr lang="uk-UA" sz="3200" dirty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2800" dirty="0" smtClean="0"/>
              <a:t>Аналіз виконання доходів загального фонду сільського бюджету у 2018 році, в </a:t>
            </a:r>
            <a:r>
              <a:rPr lang="uk-UA" sz="2800" dirty="0" err="1" smtClean="0"/>
              <a:t>тис.грн</a:t>
            </a:r>
            <a:r>
              <a:rPr lang="uk-UA" sz="2800" dirty="0" smtClean="0"/>
              <a:t> </a:t>
            </a:r>
            <a:endParaRPr lang="uk-UA" sz="2800" dirty="0"/>
          </a:p>
        </p:txBody>
      </p:sp>
      <p:graphicFrame>
        <p:nvGraphicFramePr>
          <p:cNvPr id="14339" name="Object 3"/>
          <p:cNvGraphicFramePr>
            <a:graphicFrameLocks/>
          </p:cNvGraphicFramePr>
          <p:nvPr/>
        </p:nvGraphicFramePr>
        <p:xfrm>
          <a:off x="344488" y="1146175"/>
          <a:ext cx="8850312" cy="558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r:id="rId3" imgW="8846063" imgH="5590517" progId="Excel.Chart.8">
                  <p:embed/>
                </p:oleObj>
              </mc:Choice>
              <mc:Fallback>
                <p:oleObj r:id="rId3" imgW="8846063" imgH="5590517" progId="Excel.Chart.8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1146175"/>
                        <a:ext cx="8850312" cy="558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3513" y="692150"/>
          <a:ext cx="9000999" cy="5872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33"/>
                <a:gridCol w="3000333"/>
                <a:gridCol w="3000333"/>
              </a:tblGrid>
              <a:tr h="724622"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Відхилення від планових показників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% виконання</a:t>
                      </a:r>
                      <a:endParaRPr lang="uk-UA" dirty="0"/>
                    </a:p>
                  </a:txBody>
                  <a:tcPr/>
                </a:tc>
              </a:tr>
              <a:tr h="500888">
                <a:tc>
                  <a:txBody>
                    <a:bodyPr/>
                    <a:lstStyle/>
                    <a:p>
                      <a:r>
                        <a:rPr lang="uk-UA" dirty="0" smtClean="0"/>
                        <a:t>ПДФО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869,00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108,36</a:t>
                      </a:r>
                      <a:endParaRPr lang="uk-UA" dirty="0"/>
                    </a:p>
                  </a:txBody>
                  <a:tcPr/>
                </a:tc>
              </a:tr>
              <a:tr h="500888">
                <a:tc>
                  <a:txBody>
                    <a:bodyPr/>
                    <a:lstStyle/>
                    <a:p>
                      <a:r>
                        <a:rPr lang="uk-UA" dirty="0" smtClean="0"/>
                        <a:t>Рентна плата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-708,3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46,13</a:t>
                      </a:r>
                      <a:endParaRPr lang="uk-UA" dirty="0"/>
                    </a:p>
                  </a:txBody>
                  <a:tcPr/>
                </a:tc>
              </a:tr>
              <a:tr h="500888">
                <a:tc>
                  <a:txBody>
                    <a:bodyPr/>
                    <a:lstStyle/>
                    <a:p>
                      <a:r>
                        <a:rPr lang="uk-UA" dirty="0" smtClean="0"/>
                        <a:t>Акцизний податок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-925,4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85,19</a:t>
                      </a:r>
                      <a:endParaRPr lang="uk-UA" dirty="0"/>
                    </a:p>
                  </a:txBody>
                  <a:tcPr/>
                </a:tc>
              </a:tr>
              <a:tr h="600035">
                <a:tc>
                  <a:txBody>
                    <a:bodyPr/>
                    <a:lstStyle/>
                    <a:p>
                      <a:r>
                        <a:rPr lang="uk-UA" dirty="0" smtClean="0"/>
                        <a:t>Податок на нерухоме майно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69,7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129,9</a:t>
                      </a:r>
                      <a:endParaRPr lang="uk-UA" dirty="0"/>
                    </a:p>
                  </a:txBody>
                  <a:tcPr/>
                </a:tc>
              </a:tr>
              <a:tr h="500888">
                <a:tc>
                  <a:txBody>
                    <a:bodyPr/>
                    <a:lstStyle/>
                    <a:p>
                      <a:r>
                        <a:rPr lang="uk-UA" dirty="0" smtClean="0"/>
                        <a:t>Земельний податок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105,2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188,2</a:t>
                      </a:r>
                      <a:endParaRPr lang="uk-UA" dirty="0"/>
                    </a:p>
                  </a:txBody>
                  <a:tcPr/>
                </a:tc>
              </a:tr>
              <a:tr h="500888">
                <a:tc>
                  <a:txBody>
                    <a:bodyPr/>
                    <a:lstStyle/>
                    <a:p>
                      <a:r>
                        <a:rPr lang="uk-UA" dirty="0" smtClean="0"/>
                        <a:t>Орендна плата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-490,2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95,7</a:t>
                      </a:r>
                      <a:endParaRPr lang="uk-UA" dirty="0"/>
                    </a:p>
                  </a:txBody>
                  <a:tcPr/>
                </a:tc>
              </a:tr>
              <a:tr h="500888">
                <a:tc>
                  <a:txBody>
                    <a:bodyPr/>
                    <a:lstStyle/>
                    <a:p>
                      <a:r>
                        <a:rPr lang="uk-UA" dirty="0" smtClean="0"/>
                        <a:t>Єдиний податок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339,4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107,51</a:t>
                      </a:r>
                      <a:endParaRPr lang="uk-UA" dirty="0"/>
                    </a:p>
                  </a:txBody>
                  <a:tcPr/>
                </a:tc>
              </a:tr>
              <a:tr h="500888">
                <a:tc>
                  <a:txBody>
                    <a:bodyPr/>
                    <a:lstStyle/>
                    <a:p>
                      <a:r>
                        <a:rPr lang="uk-UA" dirty="0" smtClean="0"/>
                        <a:t>Адміністративні  послуги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28,9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114,48</a:t>
                      </a:r>
                      <a:endParaRPr lang="uk-UA" dirty="0"/>
                    </a:p>
                  </a:txBody>
                  <a:tcPr/>
                </a:tc>
              </a:tr>
              <a:tr h="500888">
                <a:tc>
                  <a:txBody>
                    <a:bodyPr/>
                    <a:lstStyle/>
                    <a:p>
                      <a:r>
                        <a:rPr lang="uk-UA" dirty="0" smtClean="0"/>
                        <a:t>Інші надходження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83,9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285,77</a:t>
                      </a:r>
                      <a:endParaRPr lang="uk-UA" dirty="0"/>
                    </a:p>
                  </a:txBody>
                  <a:tcPr/>
                </a:tc>
              </a:tr>
              <a:tr h="500888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ВСЬОГО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-627,8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98,2</a:t>
                      </a:r>
                      <a:endParaRPr lang="uk-UA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288" y="-31750"/>
            <a:ext cx="8208962" cy="6524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400" dirty="0" smtClean="0"/>
              <a:t> Аналіз відхилення від планових показників, </a:t>
            </a:r>
            <a:r>
              <a:rPr lang="uk-UA" sz="2400" dirty="0" err="1" smtClean="0"/>
              <a:t>тис.грн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dirty="0" smtClean="0"/>
              <a:t>Аналіз  виконання видатків за 2018 рік</a:t>
            </a:r>
            <a:endParaRPr lang="uk-UA" sz="3200" dirty="0"/>
          </a:p>
        </p:txBody>
      </p:sp>
      <p:graphicFrame>
        <p:nvGraphicFramePr>
          <p:cNvPr id="17411" name="Object 3"/>
          <p:cNvGraphicFramePr>
            <a:graphicFrameLocks/>
          </p:cNvGraphicFramePr>
          <p:nvPr/>
        </p:nvGraphicFramePr>
        <p:xfrm>
          <a:off x="776288" y="1346200"/>
          <a:ext cx="7662862" cy="472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r:id="rId3" imgW="7663336" imgH="4724809" progId="Excel.Chart.8">
                  <p:embed/>
                </p:oleObj>
              </mc:Choice>
              <mc:Fallback>
                <p:oleObj r:id="rId3" imgW="7663336" imgH="4724809" progId="Excel.Chart.8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1346200"/>
                        <a:ext cx="7662862" cy="472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8"/>
            <a:ext cx="7543800" cy="7207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b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uk-UA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Орієнтовна частка доходів загального фонду  в розрізі сіл  до загальних надходжень до бюджету Тростянецької ОТГ у 2018 році, %</a:t>
            </a:r>
          </a:p>
        </p:txBody>
      </p:sp>
      <p:graphicFrame>
        <p:nvGraphicFramePr>
          <p:cNvPr id="16387" name="Object 3"/>
          <p:cNvGraphicFramePr>
            <a:graphicFrameLocks/>
          </p:cNvGraphicFramePr>
          <p:nvPr/>
        </p:nvGraphicFramePr>
        <p:xfrm>
          <a:off x="0" y="868363"/>
          <a:ext cx="9501188" cy="598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Диаграмма" r:id="rId3" imgW="9229837" imgH="5819804" progId="Excel.Chart.8">
                  <p:embed/>
                </p:oleObj>
              </mc:Choice>
              <mc:Fallback>
                <p:oleObj name="Диаграмма" r:id="rId3" imgW="9229837" imgH="5819804" progId="Excel.Chart.8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68363"/>
                        <a:ext cx="9501188" cy="598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xfrm>
            <a:off x="1187450" y="260350"/>
            <a:ext cx="7543800" cy="914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uk-UA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Орієнтовна частка видатків  в розрізі сіл до загального бюджету Тростянецької ОТГ  у 2018 році, %</a:t>
            </a:r>
            <a:endParaRPr lang="ru-RU" sz="240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9702" name="Object 6"/>
          <p:cNvGraphicFramePr>
            <a:graphicFrameLocks noGrp="1"/>
          </p:cNvGraphicFramePr>
          <p:nvPr>
            <p:ph idx="1"/>
          </p:nvPr>
        </p:nvGraphicFramePr>
        <p:xfrm>
          <a:off x="395288" y="1125538"/>
          <a:ext cx="8497887" cy="561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Диаграмма" r:id="rId3" imgW="9391478" imgH="6886469" progId="Excel.Sheet.8">
                  <p:embed/>
                </p:oleObj>
              </mc:Choice>
              <mc:Fallback>
                <p:oleObj name="Диаграмма" r:id="rId3" imgW="9391478" imgH="6886469" progId="Excel.Sheet.8">
                  <p:embed/>
                  <p:pic>
                    <p:nvPicPr>
                      <p:cNvPr id="0" name="Picture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125538"/>
                        <a:ext cx="8497887" cy="561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2"/>
          <p:cNvSpPr>
            <a:spLocks noChangeArrowheads="1"/>
          </p:cNvSpPr>
          <p:nvPr/>
        </p:nvSpPr>
        <p:spPr bwMode="auto">
          <a:xfrm>
            <a:off x="668338" y="363538"/>
            <a:ext cx="8064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  Реалізовані проекти за рахунок субвенцій  з інших бюджетів у 2018 році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750" y="1009650"/>
          <a:ext cx="7776864" cy="55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2160240"/>
                <a:gridCol w="2088232"/>
              </a:tblGrid>
              <a:tr h="1110403">
                <a:tc gridSpan="3">
                  <a:txBody>
                    <a:bodyPr/>
                    <a:lstStyle/>
                    <a:p>
                      <a:r>
                        <a:rPr lang="uk-UA" dirty="0" smtClean="0"/>
                        <a:t>Субвенція з державного бюджету місцевим бюджетам на  формування </a:t>
                      </a:r>
                      <a:r>
                        <a:rPr lang="uk-UA" baseline="0" dirty="0" smtClean="0"/>
                        <a:t>інфраструктури об‘єднаних територіальних громад, </a:t>
                      </a:r>
                      <a:r>
                        <a:rPr lang="uk-UA" baseline="0" dirty="0" err="1" smtClean="0"/>
                        <a:t>тис.грн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703255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Назва об‘єкту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  За</a:t>
                      </a:r>
                      <a:r>
                        <a:rPr lang="uk-UA" sz="1600" baseline="0" dirty="0" smtClean="0"/>
                        <a:t> рахунок субвенції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За рахунок місцевого бюджету</a:t>
                      </a:r>
                      <a:endParaRPr lang="uk-UA" sz="1600" dirty="0"/>
                    </a:p>
                  </a:txBody>
                  <a:tcPr/>
                </a:tc>
              </a:tr>
              <a:tr h="1147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Придбання комунальної спецтехніки для  КП «Тростянецьке житлово-комунальне</a:t>
                      </a:r>
                      <a:r>
                        <a:rPr lang="uk-UA" sz="1400" baseline="0" dirty="0" smtClean="0"/>
                        <a:t> управління»</a:t>
                      </a:r>
                      <a:endParaRPr lang="uk-UA" sz="1400" dirty="0" smtClean="0"/>
                    </a:p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1837,3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7,0</a:t>
                      </a:r>
                      <a:endParaRPr lang="uk-UA" dirty="0"/>
                    </a:p>
                  </a:txBody>
                  <a:tcPr/>
                </a:tc>
              </a:tr>
              <a:tr h="140651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Реконструкція підпірної стінки та облаштування території по проспекту Т.Шевченка</a:t>
                      </a:r>
                      <a:r>
                        <a:rPr lang="uk-UA" sz="1400" baseline="0" dirty="0" smtClean="0"/>
                        <a:t> 16а, </a:t>
                      </a:r>
                      <a:r>
                        <a:rPr lang="uk-UA" sz="1400" baseline="0" dirty="0" err="1" smtClean="0"/>
                        <a:t>с.Демня</a:t>
                      </a:r>
                      <a:r>
                        <a:rPr lang="uk-UA" sz="1400" baseline="0" dirty="0" smtClean="0"/>
                        <a:t> Миколаївського району Львівської області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483,53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147416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Капітальний ремонт з утеплення фасаду</a:t>
                      </a:r>
                      <a:r>
                        <a:rPr lang="uk-UA" sz="1400" baseline="0" dirty="0" smtClean="0"/>
                        <a:t> Тернопільської ЗОШ І-ІІІ ст. Миколаївського району Львівської області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928,4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25,01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950" y="0"/>
          <a:ext cx="9036497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9892"/>
                <a:gridCol w="2510138"/>
                <a:gridCol w="2426467"/>
              </a:tblGrid>
              <a:tr h="1380805">
                <a:tc gridSpan="3">
                  <a:txBody>
                    <a:bodyPr/>
                    <a:lstStyle/>
                    <a:p>
                      <a:r>
                        <a:rPr lang="uk-UA" dirty="0" smtClean="0"/>
                        <a:t>Субвенція з державного бюджету місцевим бюджетам на здійснення заходів щодо соціально-економічного розвитку окремих територій за 2017-2018 роки</a:t>
                      </a:r>
                      <a:r>
                        <a:rPr lang="uk-UA" baseline="0" dirty="0" smtClean="0"/>
                        <a:t>, </a:t>
                      </a:r>
                      <a:r>
                        <a:rPr lang="uk-UA" baseline="0" dirty="0" err="1" smtClean="0"/>
                        <a:t>тис.грн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87451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Назва об‘єкту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  За</a:t>
                      </a:r>
                      <a:r>
                        <a:rPr lang="uk-UA" sz="1600" baseline="0" dirty="0" smtClean="0"/>
                        <a:t> рахунок субвенції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За рахунок місцевого бюджету</a:t>
                      </a:r>
                      <a:endParaRPr lang="uk-UA" sz="1600" dirty="0"/>
                    </a:p>
                  </a:txBody>
                  <a:tcPr/>
                </a:tc>
              </a:tr>
              <a:tr h="1426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Придбання дитячого ігрового майданчика в </a:t>
                      </a:r>
                      <a:r>
                        <a:rPr lang="uk-UA" sz="1400" dirty="0" err="1" smtClean="0"/>
                        <a:t>с.Луб‘яна</a:t>
                      </a:r>
                      <a:r>
                        <a:rPr lang="uk-UA" sz="1400" dirty="0" smtClean="0"/>
                        <a:t> Тростянецької територіальної громади</a:t>
                      </a:r>
                    </a:p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35,0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0,35</a:t>
                      </a:r>
                      <a:endParaRPr lang="uk-UA" dirty="0"/>
                    </a:p>
                  </a:txBody>
                  <a:tcPr/>
                </a:tc>
              </a:tr>
              <a:tr h="1749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Капітальний ремонт (облаштування)</a:t>
                      </a:r>
                      <a:r>
                        <a:rPr lang="uk-UA" sz="1400" baseline="0" dirty="0" smtClean="0"/>
                        <a:t> дитячого ігрового майданчика в </a:t>
                      </a:r>
                      <a:r>
                        <a:rPr lang="uk-UA" sz="1400" baseline="0" dirty="0" err="1" smtClean="0"/>
                        <a:t>с.Стільсько</a:t>
                      </a:r>
                      <a:r>
                        <a:rPr lang="uk-UA" sz="1400" baseline="0" dirty="0" smtClean="0"/>
                        <a:t> Тростянецької ОТГ Миколаївського району Львівської області</a:t>
                      </a:r>
                      <a:endParaRPr lang="uk-UA" sz="1400" dirty="0" smtClean="0"/>
                    </a:p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44,1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3,7</a:t>
                      </a:r>
                      <a:endParaRPr lang="uk-UA" dirty="0"/>
                    </a:p>
                  </a:txBody>
                  <a:tcPr/>
                </a:tc>
              </a:tr>
              <a:tr h="142683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Капітальний ремонт  благоустрою</a:t>
                      </a:r>
                      <a:r>
                        <a:rPr lang="uk-UA" sz="1400" baseline="0" dirty="0" smtClean="0"/>
                        <a:t> </a:t>
                      </a:r>
                      <a:r>
                        <a:rPr lang="uk-UA" sz="1400" baseline="0" dirty="0" err="1" smtClean="0"/>
                        <a:t>вул.Зарічна</a:t>
                      </a:r>
                      <a:r>
                        <a:rPr lang="uk-UA" sz="1400" baseline="0" dirty="0" smtClean="0"/>
                        <a:t> в </a:t>
                      </a:r>
                      <a:r>
                        <a:rPr lang="uk-UA" sz="1400" baseline="0" dirty="0" err="1" smtClean="0"/>
                        <a:t>с.Стільсько</a:t>
                      </a:r>
                      <a:r>
                        <a:rPr lang="uk-UA" sz="1400" baseline="0" dirty="0" smtClean="0"/>
                        <a:t>  Миколаївського району Львівської області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60,0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5,5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2388" y="0"/>
          <a:ext cx="9036050" cy="2635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9892"/>
                <a:gridCol w="2510138"/>
                <a:gridCol w="2426467"/>
              </a:tblGrid>
              <a:tr h="1029970">
                <a:tc gridSpan="3">
                  <a:txBody>
                    <a:bodyPr/>
                    <a:lstStyle/>
                    <a:p>
                      <a:r>
                        <a:rPr lang="uk-UA" dirty="0" smtClean="0"/>
                        <a:t>Субвенція з місцевого  бюджету на фінансове забезпечення будівництва, реконструкції,</a:t>
                      </a:r>
                      <a:r>
                        <a:rPr lang="uk-UA" baseline="0" dirty="0" smtClean="0"/>
                        <a:t> ремонту і утримання автомобільних доріг загального користування місцевого </a:t>
                      </a:r>
                      <a:r>
                        <a:rPr lang="uk-UA" baseline="0" dirty="0" err="1" smtClean="0"/>
                        <a:t>знечання</a:t>
                      </a:r>
                      <a:r>
                        <a:rPr lang="uk-UA" baseline="0" dirty="0" smtClean="0"/>
                        <a:t>, вулиць і доріг комунальної власності</a:t>
                      </a:r>
                      <a:r>
                        <a:rPr lang="uk-UA" dirty="0" smtClean="0"/>
                        <a:t> за 2018 роки</a:t>
                      </a:r>
                      <a:r>
                        <a:rPr lang="uk-UA" baseline="0" dirty="0" smtClean="0"/>
                        <a:t>, </a:t>
                      </a:r>
                      <a:r>
                        <a:rPr lang="uk-UA" baseline="0" dirty="0" err="1" smtClean="0"/>
                        <a:t>тис.грн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523298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Назва об‘єкту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  За</a:t>
                      </a:r>
                      <a:r>
                        <a:rPr lang="uk-UA" sz="1600" baseline="0" dirty="0" smtClean="0"/>
                        <a:t> рахунок субвенції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За рахунок місцевого бюджету</a:t>
                      </a:r>
                      <a:endParaRPr lang="uk-UA" sz="1600" dirty="0"/>
                    </a:p>
                  </a:txBody>
                  <a:tcPr/>
                </a:tc>
              </a:tr>
              <a:tr h="867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Капітальний ремонт </a:t>
                      </a:r>
                      <a:r>
                        <a:rPr lang="uk-UA" sz="1400" dirty="0" err="1" smtClean="0"/>
                        <a:t>вул.Армійська</a:t>
                      </a:r>
                      <a:r>
                        <a:rPr lang="uk-UA" sz="1400" dirty="0" smtClean="0"/>
                        <a:t> </a:t>
                      </a:r>
                      <a:r>
                        <a:rPr lang="uk-UA" sz="1400" dirty="0" err="1" smtClean="0"/>
                        <a:t>с.Луб'яна</a:t>
                      </a:r>
                      <a:r>
                        <a:rPr lang="uk-UA" sz="1400" dirty="0" smtClean="0"/>
                        <a:t> Миколаївського району Львівської області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500,0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99,5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4925" y="2565400"/>
          <a:ext cx="9109075" cy="206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1899"/>
                <a:gridCol w="2510138"/>
                <a:gridCol w="2426467"/>
              </a:tblGrid>
              <a:tr h="299334">
                <a:tc gridSpan="3">
                  <a:txBody>
                    <a:bodyPr/>
                    <a:lstStyle/>
                    <a:p>
                      <a:r>
                        <a:rPr lang="uk-UA" dirty="0" smtClean="0"/>
                        <a:t>Субвенція з місцевого  бюджету на виконання інвестиційних проектів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44900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Назва об‘єкту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  За</a:t>
                      </a:r>
                      <a:r>
                        <a:rPr lang="uk-UA" sz="1600" baseline="0" dirty="0" smtClean="0"/>
                        <a:t> рахунок субвенції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За рахунок місцевого бюджету</a:t>
                      </a:r>
                      <a:endParaRPr lang="uk-UA" sz="1600" dirty="0"/>
                    </a:p>
                  </a:txBody>
                  <a:tcPr/>
                </a:tc>
              </a:tr>
              <a:tr h="11238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Реконструкція</a:t>
                      </a:r>
                      <a:r>
                        <a:rPr lang="uk-UA" sz="1400" baseline="0" dirty="0" smtClean="0"/>
                        <a:t> водопроводу в </a:t>
                      </a:r>
                      <a:r>
                        <a:rPr lang="uk-UA" sz="1400" baseline="0" dirty="0" err="1" smtClean="0"/>
                        <a:t>с.Заклад</a:t>
                      </a:r>
                      <a:r>
                        <a:rPr lang="uk-UA" sz="1400" baseline="0" dirty="0" smtClean="0"/>
                        <a:t> Миколаївського району Львівської області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300,00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101,3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463" y="4652963"/>
          <a:ext cx="9109075" cy="206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1899"/>
                <a:gridCol w="2510138"/>
                <a:gridCol w="2426467"/>
              </a:tblGrid>
              <a:tr h="299334">
                <a:tc gridSpan="3">
                  <a:txBody>
                    <a:bodyPr/>
                    <a:lstStyle/>
                    <a:p>
                      <a:r>
                        <a:rPr lang="uk-UA" dirty="0" smtClean="0"/>
                        <a:t>Інша субвенція</a:t>
                      </a:r>
                      <a:r>
                        <a:rPr lang="uk-UA" baseline="0" dirty="0" smtClean="0"/>
                        <a:t> з обласного бюджету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44900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Назва об‘єкту</a:t>
                      </a:r>
                    </a:p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  За</a:t>
                      </a:r>
                      <a:r>
                        <a:rPr lang="uk-UA" sz="1600" baseline="0" dirty="0" smtClean="0"/>
                        <a:t> рахунок субвенції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За рахунок місцевого бюджету</a:t>
                      </a:r>
                      <a:endParaRPr lang="uk-UA" sz="1600" dirty="0"/>
                    </a:p>
                  </a:txBody>
                  <a:tcPr/>
                </a:tc>
              </a:tr>
              <a:tr h="11238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Придбання квартири дитині,</a:t>
                      </a:r>
                      <a:r>
                        <a:rPr lang="uk-UA" sz="1400" baseline="0" dirty="0" smtClean="0"/>
                        <a:t> позбавленої батьківського піклування при досягненні нею 18-річного віку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240,0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170,0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662</TotalTime>
  <Words>624</Words>
  <Application>Microsoft Office PowerPoint</Application>
  <PresentationFormat>Екран (4:3)</PresentationFormat>
  <Paragraphs>145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2</vt:i4>
      </vt:variant>
      <vt:variant>
        <vt:lpstr>Заголовки слайдів</vt:lpstr>
      </vt:variant>
      <vt:variant>
        <vt:i4>12</vt:i4>
      </vt:variant>
    </vt:vector>
  </HeadingPairs>
  <TitlesOfParts>
    <vt:vector size="15" baseType="lpstr">
      <vt:lpstr>Базовая</vt:lpstr>
      <vt:lpstr>Діаграма Microsoft Excel</vt:lpstr>
      <vt:lpstr>Диаграмма</vt:lpstr>
      <vt:lpstr>Підсумки виконання сільського      бюджету Тростянецької  сільської ради   Тростянецької об'єднаної територіальної громади за 2018рік</vt:lpstr>
      <vt:lpstr>     Аналіз виконання доходів загального фонду сільського бюджету у 2018 році, в тис.грн </vt:lpstr>
      <vt:lpstr> Аналіз відхилення від планових показників, тис.грн</vt:lpstr>
      <vt:lpstr>Аналіз  виконання видатків за 2018 рік</vt:lpstr>
      <vt:lpstr>                  Орієнтовна частка доходів загального фонду  в розрізі сіл  до загальних надходжень до бюджету Тростянецької ОТГ у 2018 році, %</vt:lpstr>
      <vt:lpstr>Орієнтовна частка видатків  в розрізі сіл до загального бюджету Тростянецької ОТГ  у 2018 році, %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виконання сільського      бюджету Тростянецької  сільської ради Тростянецької об'єднаної територіальної громади за 2018рік</dc:title>
  <dc:creator>Бух</dc:creator>
  <cp:lastModifiedBy>1</cp:lastModifiedBy>
  <cp:revision>48</cp:revision>
  <dcterms:created xsi:type="dcterms:W3CDTF">2019-02-21T18:57:25Z</dcterms:created>
  <dcterms:modified xsi:type="dcterms:W3CDTF">2019-10-28T10:39:43Z</dcterms:modified>
</cp:coreProperties>
</file>